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Nuni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-italic.fntdata"/><Relationship Id="rId14" Type="http://schemas.openxmlformats.org/officeDocument/2006/relationships/slide" Target="slides/slide9.xml"/><Relationship Id="rId36" Type="http://schemas.openxmlformats.org/officeDocument/2006/relationships/font" Target="fonts/Nunito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Broad overview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Class diagram for subsystem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Functional requirements (as a list)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Go through each functional requirements with a gif to show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40c811516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40c81151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401627771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401627771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40c811516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40c81151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40162777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40162777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40c81151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40c81151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40162777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40162777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40c81151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40c81151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ae261efe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ae261efe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40c81151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40c81151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ae261efe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ae261efe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40c81151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40c81151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401627771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401627771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403458ea2_2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403458ea2_2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403458ea2_2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7403458ea2_2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ae8b668e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ae8b668e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ae8b668e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ae8b668e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ae8b668e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ae8b668e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ae261efe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ae261efe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403458ea2_2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403458ea2_2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403458ea2_2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403458ea2_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 diagram (blackbox)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40c811516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40c811516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403458ea2_2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403458ea2_2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Architecture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401627771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401627771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40c811516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40c81151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40162777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40162777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26" name="Google Shape;126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5" name="Google Shape;145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47" name="Google Shape;147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48" name="Google Shape;148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Google Shape;149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0" name="Google Shape;15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Google Shape;151;p14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4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4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4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56" name="Google Shape;156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>
            <p:ph type="title"/>
          </p:nvPr>
        </p:nvSpPr>
        <p:spPr>
          <a:xfrm>
            <a:off x="361075" y="1178400"/>
            <a:ext cx="8310600" cy="3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AutoNum type="romanLcPeriod"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AutoNum type="romanLcPeriod"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AutoNum type="romanLcPeriod"/>
              <a:defRPr sz="1800"/>
            </a:lvl9pPr>
          </a:lstStyle>
          <a:p/>
        </p:txBody>
      </p:sp>
      <p:sp>
        <p:nvSpPr>
          <p:cNvPr id="160" name="Google Shape;160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1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0" name="Google Shape;1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3" name="Google Shape;173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9" name="Google Shape;179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2" name="Google Shape;1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3" name="Google Shape;183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7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jpg"/><Relationship Id="rId4" Type="http://schemas.openxmlformats.org/officeDocument/2006/relationships/image" Target="../media/image13.jpg"/><Relationship Id="rId5" Type="http://schemas.openxmlformats.org/officeDocument/2006/relationships/image" Target="../media/image11.jpg"/><Relationship Id="rId6" Type="http://schemas.openxmlformats.org/officeDocument/2006/relationships/image" Target="../media/image14.jpg"/><Relationship Id="rId7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7.xml"/><Relationship Id="rId4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LEARNEZ</a:t>
            </a:r>
            <a:endParaRPr sz="4800"/>
          </a:p>
        </p:txBody>
      </p:sp>
      <p:sp>
        <p:nvSpPr>
          <p:cNvPr id="189" name="Google Shape;189;p17"/>
          <p:cNvSpPr txBox="1"/>
          <p:nvPr>
            <p:ph idx="1" type="subTitle"/>
          </p:nvPr>
        </p:nvSpPr>
        <p:spPr>
          <a:xfrm>
            <a:off x="1858700" y="31845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CZ3003 SSAD GROUP EIGHT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r>
              <a:rPr lang="en-GB"/>
              <a:t>. User Creations (Functional Requirement Overview)</a:t>
            </a:r>
            <a:endParaRPr/>
          </a:p>
        </p:txBody>
      </p:sp>
      <p:sp>
        <p:nvSpPr>
          <p:cNvPr id="255" name="Google Shape;255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shall be able to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play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User Created Levels.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1" name="Google Shape;261;p27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4" name="Google Shape;264;p27"/>
          <p:cNvSpPr txBox="1"/>
          <p:nvPr>
            <p:ph idx="1" type="body"/>
          </p:nvPr>
        </p:nvSpPr>
        <p:spPr>
          <a:xfrm>
            <a:off x="2447838" y="3840900"/>
            <a:ext cx="42483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</a:rPr>
              <a:t>DiscussionController handles the discussion forum system.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5" name="Google Shape;265;p27"/>
          <p:cNvSpPr txBox="1"/>
          <p:nvPr>
            <p:ph type="title"/>
          </p:nvPr>
        </p:nvSpPr>
        <p:spPr>
          <a:xfrm>
            <a:off x="209550" y="112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DISCUSSION BOARD</a:t>
            </a:r>
            <a:endParaRPr/>
          </a:p>
        </p:txBody>
      </p:sp>
      <p:pic>
        <p:nvPicPr>
          <p:cNvPr id="266" name="Google Shape;266;p27"/>
          <p:cNvPicPr preferRelativeResize="0"/>
          <p:nvPr/>
        </p:nvPicPr>
        <p:blipFill rotWithShape="1">
          <a:blip r:embed="rId3">
            <a:alphaModFix/>
          </a:blip>
          <a:srcRect b="14796" l="2318" r="7809" t="14577"/>
          <a:stretch/>
        </p:blipFill>
        <p:spPr>
          <a:xfrm>
            <a:off x="2047612" y="745325"/>
            <a:ext cx="5048774" cy="29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r>
              <a:rPr lang="en-GB"/>
              <a:t>. Discussion Board (Functional Requirement Overview)</a:t>
            </a:r>
            <a:endParaRPr/>
          </a:p>
        </p:txBody>
      </p:sp>
      <p:sp>
        <p:nvSpPr>
          <p:cNvPr id="272" name="Google Shape;272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 can create a </a:t>
            </a: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 discussion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thread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 can </a:t>
            </a: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view and comment 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existing discussions.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8" name="Google Shape;278;p29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9" name="Google Shape;279;p2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0" name="Google Shape;280;p29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1" name="Google Shape;281;p2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2" name="Google Shape;282;p29"/>
          <p:cNvSpPr txBox="1"/>
          <p:nvPr>
            <p:ph type="title"/>
          </p:nvPr>
        </p:nvSpPr>
        <p:spPr>
          <a:xfrm>
            <a:off x="209550" y="112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PERFORMANCE ANALYTICS</a:t>
            </a:r>
            <a:endParaRPr/>
          </a:p>
        </p:txBody>
      </p:sp>
      <p:pic>
        <p:nvPicPr>
          <p:cNvPr id="283" name="Google Shape;283;p29"/>
          <p:cNvPicPr preferRelativeResize="0"/>
          <p:nvPr/>
        </p:nvPicPr>
        <p:blipFill rotWithShape="1">
          <a:blip r:embed="rId3">
            <a:alphaModFix/>
          </a:blip>
          <a:srcRect b="4475" l="1794" r="2217" t="8111"/>
          <a:stretch/>
        </p:blipFill>
        <p:spPr>
          <a:xfrm>
            <a:off x="1442448" y="743225"/>
            <a:ext cx="6259099" cy="28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9"/>
          <p:cNvSpPr txBox="1"/>
          <p:nvPr>
            <p:ph idx="1" type="body"/>
          </p:nvPr>
        </p:nvSpPr>
        <p:spPr>
          <a:xfrm>
            <a:off x="1989903" y="3624775"/>
            <a:ext cx="51642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</a:rPr>
              <a:t>ClassPerformanceController and StudentPerformanceController handles performance analysis of classes and individual students respectively.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  <a:r>
              <a:rPr lang="en-GB"/>
              <a:t>. Performance Analytics (Functional Requirement Overview)</a:t>
            </a:r>
            <a:endParaRPr/>
          </a:p>
        </p:txBody>
      </p:sp>
      <p:sp>
        <p:nvSpPr>
          <p:cNvPr id="290" name="Google Shape;290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Teacher can </a:t>
            </a: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performance of </a:t>
            </a: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each class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each world.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Teacher can </a:t>
            </a: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performance of </a:t>
            </a: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individuals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each world.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Teacher can </a:t>
            </a: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generate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save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Performance Summary report in a CSV format.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6" name="Google Shape;296;p31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7" name="Google Shape;297;p31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8" name="Google Shape;298;p31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00" name="Google Shape;300;p31"/>
          <p:cNvSpPr txBox="1"/>
          <p:nvPr>
            <p:ph type="title"/>
          </p:nvPr>
        </p:nvSpPr>
        <p:spPr>
          <a:xfrm>
            <a:off x="209550" y="112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 LEADERBOARD</a:t>
            </a:r>
            <a:endParaRPr/>
          </a:p>
        </p:txBody>
      </p:sp>
      <p:pic>
        <p:nvPicPr>
          <p:cNvPr id="301" name="Google Shape;301;p31"/>
          <p:cNvPicPr preferRelativeResize="0"/>
          <p:nvPr/>
        </p:nvPicPr>
        <p:blipFill rotWithShape="1">
          <a:blip r:embed="rId3">
            <a:alphaModFix/>
          </a:blip>
          <a:srcRect b="25963" l="2555" r="2792" t="30879"/>
          <a:stretch/>
        </p:blipFill>
        <p:spPr>
          <a:xfrm>
            <a:off x="591600" y="1068975"/>
            <a:ext cx="7960799" cy="21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1"/>
          <p:cNvSpPr txBox="1"/>
          <p:nvPr>
            <p:ph idx="1" type="body"/>
          </p:nvPr>
        </p:nvSpPr>
        <p:spPr>
          <a:xfrm>
            <a:off x="1989903" y="3527750"/>
            <a:ext cx="51642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</a:rPr>
              <a:t>LeaderboardController handles leaderboard generation logic and selection of relevant leaderboard.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r>
              <a:rPr lang="en-GB"/>
              <a:t>. Leaderboard (Functional Requirement Overview)</a:t>
            </a:r>
            <a:endParaRPr/>
          </a:p>
        </p:txBody>
      </p:sp>
      <p:sp>
        <p:nvSpPr>
          <p:cNvPr id="308" name="Google Shape;308;p3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top 5 students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his/her class according to score, as well your own ranking (if applicable)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14" name="Google Shape;314;p33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5" name="Google Shape;315;p33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16" name="Google Shape;316;p33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7" name="Google Shape;317;p33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18" name="Google Shape;318;p33"/>
          <p:cNvSpPr txBox="1"/>
          <p:nvPr>
            <p:ph idx="1" type="body"/>
          </p:nvPr>
        </p:nvSpPr>
        <p:spPr>
          <a:xfrm>
            <a:off x="1633350" y="37206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Assignment Controller handles get methods for Student users and handles upload methods for Teacher users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9" name="Google Shape;319;p33"/>
          <p:cNvSpPr txBox="1"/>
          <p:nvPr>
            <p:ph type="title"/>
          </p:nvPr>
        </p:nvSpPr>
        <p:spPr>
          <a:xfrm>
            <a:off x="209550" y="112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6. ASSIGNMENT</a:t>
            </a:r>
            <a:endParaRPr/>
          </a:p>
        </p:txBody>
      </p:sp>
      <p:pic>
        <p:nvPicPr>
          <p:cNvPr id="320" name="Google Shape;3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351" y="774425"/>
            <a:ext cx="5877300" cy="2946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6. Assignment (Functional Requirement Overview)</a:t>
            </a:r>
            <a:endParaRPr/>
          </a:p>
        </p:txBody>
      </p:sp>
      <p:sp>
        <p:nvSpPr>
          <p:cNvPr id="326" name="Google Shape;326;p3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ongoing assignments assigned to them.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Retrieve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list of ongoing assignments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teacher can </a:t>
            </a: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post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assignments.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Teachers can </a:t>
            </a: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assignments on </a:t>
            </a: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Facebook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Twitter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32" name="Google Shape;332;p35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3" name="Google Shape;333;p35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34" name="Google Shape;334;p35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5" name="Google Shape;335;p35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36" name="Google Shape;336;p35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7" name="Google Shape;337;p35"/>
          <p:cNvSpPr txBox="1"/>
          <p:nvPr>
            <p:ph type="title"/>
          </p:nvPr>
        </p:nvSpPr>
        <p:spPr>
          <a:xfrm>
            <a:off x="209550" y="112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7. GAMEPLAY</a:t>
            </a:r>
            <a:endParaRPr sz="2400"/>
          </a:p>
        </p:txBody>
      </p:sp>
      <p:pic>
        <p:nvPicPr>
          <p:cNvPr id="338" name="Google Shape;3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175" y="566750"/>
            <a:ext cx="5607675" cy="34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5"/>
          <p:cNvSpPr txBox="1"/>
          <p:nvPr>
            <p:ph idx="1" type="body"/>
          </p:nvPr>
        </p:nvSpPr>
        <p:spPr>
          <a:xfrm>
            <a:off x="1633363" y="40276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Gameplay Controller handles world and level selection. Game Controller handles world generation, data handling methods and internal game Model state.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/>
          <p:nvPr>
            <p:ph type="title"/>
          </p:nvPr>
        </p:nvSpPr>
        <p:spPr>
          <a:xfrm>
            <a:off x="1297500" y="9040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195" name="Google Shape;195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/>
              </a:rPr>
              <a:t>Understanding the problems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18"/>
          <p:cNvSpPr txBox="1"/>
          <p:nvPr/>
        </p:nvSpPr>
        <p:spPr>
          <a:xfrm>
            <a:off x="1294300" y="1447425"/>
            <a:ext cx="60933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LearnEZ is a game developed for </a:t>
            </a:r>
            <a:r>
              <a:rPr lang="en-GB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Android</a:t>
            </a: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 phones to </a:t>
            </a:r>
            <a:r>
              <a:rPr lang="en-GB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facilitate the learning</a:t>
            </a: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 of Software Engineering concepts in a fun and interactive way.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The objective of LearnEZ is to </a:t>
            </a:r>
            <a:r>
              <a:rPr lang="en-GB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gamify</a:t>
            </a: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lang="en-GB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socialize</a:t>
            </a: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 the teaching and learning of Software Engineering courses in NTU.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</a:t>
            </a:r>
            <a:r>
              <a:rPr lang="en-GB"/>
              <a:t>. Gameplay (Functional Requirement Overview)</a:t>
            </a:r>
            <a:endParaRPr/>
          </a:p>
        </p:txBody>
      </p:sp>
      <p:sp>
        <p:nvSpPr>
          <p:cNvPr id="345" name="Google Shape;345;p3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</a:t>
            </a: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buy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powerup during level selection and </a:t>
            </a: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powerup during non-UCL game.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</a:t>
            </a: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unlocked worlds and unlocked levels to play. Levels are </a:t>
            </a: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unlocked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upon successful completion of previous levels.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 must complete all 6 questions within the given </a:t>
            </a: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limit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complete the level.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NON-FUNCTIONAL REQUIREMENTS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 txBox="1"/>
          <p:nvPr>
            <p:ph idx="2"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PERFORMANCE REQUIREMENTS</a:t>
            </a:r>
            <a:endParaRPr sz="3000"/>
          </a:p>
        </p:txBody>
      </p:sp>
      <p:sp>
        <p:nvSpPr>
          <p:cNvPr id="356" name="Google Shape;356;p38"/>
          <p:cNvSpPr txBox="1"/>
          <p:nvPr>
            <p:ph type="title"/>
          </p:nvPr>
        </p:nvSpPr>
        <p:spPr>
          <a:xfrm>
            <a:off x="361075" y="1307850"/>
            <a:ext cx="4150500" cy="3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GB">
                <a:solidFill>
                  <a:srgbClr val="000000"/>
                </a:solidFill>
                <a:highlight>
                  <a:srgbClr val="F9CB9C"/>
                </a:highlight>
                <a:latin typeface="Arial"/>
                <a:ea typeface="Arial"/>
                <a:cs typeface="Arial"/>
                <a:sym typeface="Arial"/>
              </a:rPr>
              <a:t>Responsive System</a:t>
            </a:r>
            <a:endParaRPr>
              <a:solidFill>
                <a:srgbClr val="000000"/>
              </a:solidFill>
              <a:highlight>
                <a:srgbClr val="F9CB9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>
                <a:solidFill>
                  <a:srgbClr val="000000"/>
                </a:solidFill>
              </a:rPr>
              <a:t>&lt;</a:t>
            </a: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5 Seconds delay upon User Input or generation of Class/Student performance report.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8"/>
          <p:cNvSpPr txBox="1"/>
          <p:nvPr/>
        </p:nvSpPr>
        <p:spPr>
          <a:xfrm>
            <a:off x="4689300" y="1307850"/>
            <a:ext cx="3916800" cy="3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highlight>
                  <a:srgbClr val="F9CB9C"/>
                </a:highlight>
              </a:rPr>
              <a:t>2. </a:t>
            </a:r>
            <a:r>
              <a:rPr lang="en-GB" sz="1800">
                <a:highlight>
                  <a:srgbClr val="F9CB9C"/>
                </a:highlight>
              </a:rPr>
              <a:t>Scalable</a:t>
            </a:r>
            <a:endParaRPr sz="1800">
              <a:highlight>
                <a:srgbClr val="F9CB9C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sz="1800">
                <a:solidFill>
                  <a:schemeClr val="lt1"/>
                </a:solidFill>
              </a:rPr>
              <a:t>MySQL</a:t>
            </a:r>
            <a:r>
              <a:rPr lang="en-GB" sz="1800"/>
              <a:t> implementation using 3NF normalization.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/>
          <p:nvPr>
            <p:ph idx="2"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SOFTWARE QUALITY ATTRIBUTES</a:t>
            </a:r>
            <a:endParaRPr sz="3000"/>
          </a:p>
        </p:txBody>
      </p:sp>
      <p:sp>
        <p:nvSpPr>
          <p:cNvPr id="363" name="Google Shape;363;p39"/>
          <p:cNvSpPr txBox="1"/>
          <p:nvPr>
            <p:ph type="title"/>
          </p:nvPr>
        </p:nvSpPr>
        <p:spPr>
          <a:xfrm>
            <a:off x="361075" y="1178400"/>
            <a:ext cx="8310600" cy="3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Availability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Game system is up if stable connection to server is maintained.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Correctness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Laravel server architecture (MVC-based) enables multiple simultaneous operations on the database.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Efficiency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~80MB of RAM and ~5% CPU utilization for 8750H @ 2.2GHz (Single Core)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Flexibility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Godot-MVC based architecture enables reuse of existing modules to add new functions.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/>
          <p:nvPr>
            <p:ph idx="2"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SOFTWARE QUALITY ATTRIBUTES</a:t>
            </a:r>
            <a:endParaRPr sz="3000"/>
          </a:p>
        </p:txBody>
      </p:sp>
      <p:sp>
        <p:nvSpPr>
          <p:cNvPr id="369" name="Google Shape;369;p40"/>
          <p:cNvSpPr txBox="1"/>
          <p:nvPr>
            <p:ph type="title"/>
          </p:nvPr>
        </p:nvSpPr>
        <p:spPr>
          <a:xfrm>
            <a:off x="361075" y="1178400"/>
            <a:ext cx="8310600" cy="3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 startAt="5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Integrity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Laravel server architecture is SSL-friendly and enables the database to be protected against unauthorized access.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 startAt="5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Interoperability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MVC architecture allows us to deploy modules to interface with other applications such as Facebook and Twitter using external APIs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 startAt="5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Maintainability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Godot’s object-oriented structure allows easy maintainability of existing codebase with clearly-defined entry points and return values.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"/>
          <p:cNvSpPr txBox="1"/>
          <p:nvPr>
            <p:ph idx="2"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SOFTWARE QUALITY ATTRIBUTES</a:t>
            </a:r>
            <a:endParaRPr sz="3000"/>
          </a:p>
        </p:txBody>
      </p:sp>
      <p:sp>
        <p:nvSpPr>
          <p:cNvPr id="375" name="Google Shape;375;p41"/>
          <p:cNvSpPr txBox="1"/>
          <p:nvPr>
            <p:ph type="title"/>
          </p:nvPr>
        </p:nvSpPr>
        <p:spPr>
          <a:xfrm>
            <a:off x="361075" y="1178400"/>
            <a:ext cx="8310600" cy="3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</a:t>
            </a:r>
            <a:r>
              <a:rPr lang="en-GB"/>
              <a:t>. </a:t>
            </a:r>
            <a:r>
              <a:rPr lang="en-GB"/>
              <a:t>Portability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Applications deployed to different OS platforms interface completely through the same MySQL database.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9. Reliability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GB">
                <a:solidFill>
                  <a:srgbClr val="000000"/>
                </a:solidFill>
              </a:rPr>
              <a:t>Game system only relies on stable internet connection to database - only one point of failure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10. Reusability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Game system uses standardized MySQL database that can be reused if a major overhaul of the game client is required.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11. Robustness</a:t>
            </a:r>
            <a:r>
              <a:rPr lang="en-GB">
                <a:solidFill>
                  <a:srgbClr val="000000"/>
                </a:solidFill>
              </a:rPr>
              <a:t>: 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>
                <a:solidFill>
                  <a:srgbClr val="000000"/>
                </a:solidFill>
              </a:rPr>
              <a:t>Game system has implemented multiple error checks during the controller logic phase and server-side database.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/>
          <p:nvPr>
            <p:ph idx="2"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SOFTWARE QUALITY ATTRIBUTES</a:t>
            </a:r>
            <a:endParaRPr sz="3000"/>
          </a:p>
        </p:txBody>
      </p:sp>
      <p:sp>
        <p:nvSpPr>
          <p:cNvPr id="381" name="Google Shape;381;p42"/>
          <p:cNvSpPr txBox="1"/>
          <p:nvPr>
            <p:ph type="title"/>
          </p:nvPr>
        </p:nvSpPr>
        <p:spPr>
          <a:xfrm>
            <a:off x="284875" y="1178400"/>
            <a:ext cx="8310600" cy="3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12. </a:t>
            </a:r>
            <a:r>
              <a:rPr lang="en-GB"/>
              <a:t>Testability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>
                <a:solidFill>
                  <a:srgbClr val="000000"/>
                </a:solidFill>
              </a:rPr>
              <a:t>Postman response viewer is used to test responses to API calls.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13. Usability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>
                <a:solidFill>
                  <a:srgbClr val="000000"/>
                </a:solidFill>
              </a:rPr>
              <a:t>UI references Shneiderman’s 8 golden rules to allow users to easily pick up controls to the Game system.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14. Installability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>
                <a:solidFill>
                  <a:srgbClr val="000000"/>
                </a:solidFill>
              </a:rPr>
              <a:t>Application can be exported to .exe, .apk, .ipa with minimal installation required.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 txBox="1"/>
          <p:nvPr>
            <p:ph idx="2" type="title"/>
          </p:nvPr>
        </p:nvSpPr>
        <p:spPr>
          <a:xfrm>
            <a:off x="1297500" y="317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GOOD DESIGN PRACTICES</a:t>
            </a:r>
            <a:endParaRPr sz="3000"/>
          </a:p>
        </p:txBody>
      </p:sp>
      <p:sp>
        <p:nvSpPr>
          <p:cNvPr id="387" name="Google Shape;387;p43"/>
          <p:cNvSpPr txBox="1"/>
          <p:nvPr/>
        </p:nvSpPr>
        <p:spPr>
          <a:xfrm>
            <a:off x="361075" y="1588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highlight>
                  <a:srgbClr val="F9CB9C"/>
                </a:highlight>
              </a:rPr>
              <a:t>Consistent testings </a:t>
            </a:r>
            <a:r>
              <a:rPr lang="en-GB" sz="2000"/>
              <a:t>Regular tests, Postman testing</a:t>
            </a:r>
            <a:endParaRPr/>
          </a:p>
        </p:txBody>
      </p:sp>
      <p:sp>
        <p:nvSpPr>
          <p:cNvPr id="388" name="Google Shape;388;p43"/>
          <p:cNvSpPr txBox="1"/>
          <p:nvPr/>
        </p:nvSpPr>
        <p:spPr>
          <a:xfrm>
            <a:off x="3421675" y="1588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highlight>
                  <a:srgbClr val="F9CB9C"/>
                </a:highlight>
              </a:rPr>
              <a:t>Repositories</a:t>
            </a:r>
            <a:r>
              <a:rPr lang="en-GB" sz="2000"/>
              <a:t>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SVN, Google Drive, Github, CPanel, </a:t>
            </a:r>
            <a:endParaRPr sz="2000"/>
          </a:p>
        </p:txBody>
      </p:sp>
      <p:sp>
        <p:nvSpPr>
          <p:cNvPr id="389" name="Google Shape;389;p43"/>
          <p:cNvSpPr txBox="1"/>
          <p:nvPr/>
        </p:nvSpPr>
        <p:spPr>
          <a:xfrm>
            <a:off x="5980850" y="1588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highlight>
                  <a:srgbClr val="F9CB9C"/>
                </a:highlight>
              </a:rPr>
              <a:t>Clear documentation </a:t>
            </a:r>
            <a:r>
              <a:rPr lang="en-GB" sz="2000"/>
              <a:t>Regular updates, clear documentation</a:t>
            </a:r>
            <a:endParaRPr/>
          </a:p>
        </p:txBody>
      </p:sp>
      <p:sp>
        <p:nvSpPr>
          <p:cNvPr id="390" name="Google Shape;390;p43"/>
          <p:cNvSpPr txBox="1"/>
          <p:nvPr/>
        </p:nvSpPr>
        <p:spPr>
          <a:xfrm>
            <a:off x="173375" y="2801250"/>
            <a:ext cx="8076900" cy="18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highlight>
                  <a:srgbClr val="F9CB9C"/>
                </a:highlight>
              </a:rPr>
              <a:t>MVC Model</a:t>
            </a:r>
            <a:endParaRPr sz="2000">
              <a:highlight>
                <a:srgbClr val="F9CB9C"/>
              </a:highlight>
            </a:endParaRPr>
          </a:p>
          <a:p>
            <a:pPr indent="-32385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lang="en-GB" sz="1500"/>
              <a:t>Improve development speed by allowing parallel development of different components of the system.</a:t>
            </a:r>
            <a:endParaRPr sz="1500"/>
          </a:p>
          <a:p>
            <a:pPr indent="-32385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lang="en-GB" sz="1500"/>
              <a:t>Clear data-access methods available to multiple controller objects, improving scalability of functions.</a:t>
            </a:r>
            <a:endParaRPr sz="1500"/>
          </a:p>
          <a:p>
            <a:pPr indent="-323850" lvl="0" marL="45720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lang="en-GB" sz="1500"/>
              <a:t>Will not affect other subsystems due to encapsulation of differing systems.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5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401" name="Google Shape;401;p45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02" name="Google Shape;402;p4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10" name="Google Shape;410;p45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5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45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13" name="Google Shape;413;p45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5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5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5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17" name="Google Shape;417;p45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5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" name="Google Shape;419;p45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20" name="Google Shape;420;p45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5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5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5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24" name="Google Shape;424;p45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25" name="Google Shape;425;p45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" name="Google Shape;426;p45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27" name="Google Shape;427;p45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5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5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5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45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32" name="Google Shape;432;p45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3" name="Google Shape;433;p45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34" name="Google Shape;434;p45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45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36" name="Google Shape;436;p45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37" name="Google Shape;437;p45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38" name="Google Shape;438;p45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5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5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5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5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5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5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5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46" name="Google Shape;446;p45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/>
              </a:rPr>
              <a:t>Understanding the problems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 txBox="1"/>
          <p:nvPr>
            <p:ph type="title"/>
          </p:nvPr>
        </p:nvSpPr>
        <p:spPr>
          <a:xfrm>
            <a:off x="387275" y="1287275"/>
            <a:ext cx="2226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Diagram</a:t>
            </a:r>
            <a:endParaRPr/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200" y="0"/>
            <a:ext cx="6638801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 REQUIREMENTS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>
            <p:ph type="title"/>
          </p:nvPr>
        </p:nvSpPr>
        <p:spPr>
          <a:xfrm>
            <a:off x="209550" y="112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GB"/>
              <a:t>ACCOUNT MANAGER</a:t>
            </a:r>
            <a:endParaRPr/>
          </a:p>
        </p:txBody>
      </p:sp>
      <p:sp>
        <p:nvSpPr>
          <p:cNvPr id="224" name="Google Shape;224;p23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25" name="Google Shape;225;p23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27" name="Google Shape;227;p23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8" name="Google Shape;228;p23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29" name="Google Shape;229;p23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0" name="Google Shape;230;p23"/>
          <p:cNvPicPr preferRelativeResize="0"/>
          <p:nvPr/>
        </p:nvPicPr>
        <p:blipFill rotWithShape="1">
          <a:blip r:embed="rId3">
            <a:alphaModFix/>
          </a:blip>
          <a:srcRect b="9799" l="2112" r="2740" t="29147"/>
          <a:stretch/>
        </p:blipFill>
        <p:spPr>
          <a:xfrm>
            <a:off x="1726750" y="726525"/>
            <a:ext cx="5690501" cy="2843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 txBox="1"/>
          <p:nvPr/>
        </p:nvSpPr>
        <p:spPr>
          <a:xfrm>
            <a:off x="1506425" y="3771325"/>
            <a:ext cx="62481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LoginController handles user account log in and account verification.</a:t>
            </a:r>
            <a:br>
              <a:rPr lang="en-GB">
                <a:latin typeface="Calibri"/>
                <a:ea typeface="Calibri"/>
                <a:cs typeface="Calibri"/>
                <a:sym typeface="Calibri"/>
              </a:rPr>
            </a:br>
            <a:r>
              <a:rPr lang="en-GB">
                <a:latin typeface="Calibri"/>
                <a:ea typeface="Calibri"/>
                <a:cs typeface="Calibri"/>
                <a:sym typeface="Calibri"/>
              </a:rPr>
              <a:t>SettingsController handles account settings, such as avatar.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/>
          <p:nvPr>
            <p:ph type="title"/>
          </p:nvPr>
        </p:nvSpPr>
        <p:spPr>
          <a:xfrm>
            <a:off x="819150" y="388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r>
              <a:rPr lang="en-GB"/>
              <a:t>. Account Manager (Functional Requirement Overview)</a:t>
            </a:r>
            <a:endParaRPr/>
          </a:p>
        </p:txBody>
      </p:sp>
      <p:sp>
        <p:nvSpPr>
          <p:cNvPr id="237" name="Google Shape;237;p24"/>
          <p:cNvSpPr txBox="1"/>
          <p:nvPr>
            <p:ph idx="1" type="body"/>
          </p:nvPr>
        </p:nvSpPr>
        <p:spPr>
          <a:xfrm>
            <a:off x="819150" y="15335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must be able to </a:t>
            </a:r>
            <a:r>
              <a:rPr lang="en-GB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  <a:r>
              <a:rPr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authentication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shall be able to reset password.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shall be able to </a:t>
            </a:r>
            <a:r>
              <a:rPr lang="en-GB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change</a:t>
            </a:r>
            <a:r>
              <a:rPr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settings of accounts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Change </a:t>
            </a:r>
            <a:r>
              <a:rPr lang="en-GB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avatar (Student Only)</a:t>
            </a:r>
            <a:r>
              <a:rPr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Change </a:t>
            </a:r>
            <a:r>
              <a:rPr lang="en-GB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password</a:t>
            </a:r>
            <a:r>
              <a:rPr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lang="en-GB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 out</a:t>
            </a:r>
            <a:r>
              <a:rPr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lang="en-GB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Retrieve</a:t>
            </a:r>
            <a:r>
              <a:rPr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Name, Matriculation Number / Staff ID, Email, Avatar, and if user is a Student - Group, Highest Stage Cleared, Total Score and Currency.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3" name="Google Shape;243;p25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5" name="Google Shape;245;p25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7" name="Google Shape;247;p25"/>
          <p:cNvSpPr txBox="1"/>
          <p:nvPr>
            <p:ph idx="1" type="body"/>
          </p:nvPr>
        </p:nvSpPr>
        <p:spPr>
          <a:xfrm>
            <a:off x="1633350" y="38413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ViewUCLController handles creation of user-created levels and playing of user-created levels.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8" name="Google Shape;248;p25"/>
          <p:cNvPicPr preferRelativeResize="0"/>
          <p:nvPr/>
        </p:nvPicPr>
        <p:blipFill rotWithShape="1">
          <a:blip r:embed="rId3">
            <a:alphaModFix/>
          </a:blip>
          <a:srcRect b="5276" l="5037" r="7808" t="16439"/>
          <a:stretch/>
        </p:blipFill>
        <p:spPr>
          <a:xfrm>
            <a:off x="1964233" y="1067573"/>
            <a:ext cx="5215541" cy="26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5"/>
          <p:cNvSpPr txBox="1"/>
          <p:nvPr>
            <p:ph type="title"/>
          </p:nvPr>
        </p:nvSpPr>
        <p:spPr>
          <a:xfrm>
            <a:off x="209550" y="112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USER CREATED LEVEL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